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7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72" r:id="rId16"/>
    <p:sldId id="273" r:id="rId17"/>
    <p:sldId id="275" r:id="rId18"/>
    <p:sldId id="276" r:id="rId19"/>
    <p:sldId id="280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7A03B-B87E-44B3-8469-54EC1E7852EF}" v="15" dt="2021-02-09T09:46:56.5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579E54-549C-4460-B7CF-7DC7ED7E3D31}" type="datetimeFigureOut">
              <a:rPr lang="zh-TW" altLang="en-US" smtClean="0"/>
              <a:t>2021/3/9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A3665C4-0AB4-4082-8A9C-25B861BC486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thondoc.com/pythontutorial3/introduction.html" TargetMode="External"/><Relationship Id="rId2" Type="http://schemas.openxmlformats.org/officeDocument/2006/relationships/hyperlink" Target="http://openhome.cc/Gossip/Python/IOAB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ydoing.blogspot.tw/2011/01/python-operator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f…else 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i="0" dirty="0">
                <a:solidFill>
                  <a:srgbClr val="000000"/>
                </a:solidFill>
                <a:effectLst/>
                <a:latin typeface="+mn-lt"/>
              </a:rPr>
              <a:t>conditional statement</a:t>
            </a:r>
            <a:endParaRPr lang="zh-TW" altLang="en-US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4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89190" r="87311" b="3216"/>
          <a:stretch/>
        </p:blipFill>
        <p:spPr bwMode="auto">
          <a:xfrm>
            <a:off x="2525129" y="5321724"/>
            <a:ext cx="1255875" cy="8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391885" y="2678956"/>
            <a:ext cx="2244525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a=15</a:t>
            </a:r>
          </a:p>
          <a:p>
            <a:r>
              <a:rPr lang="en-US" altLang="zh-TW" dirty="0"/>
              <a:t>b=30</a:t>
            </a:r>
          </a:p>
          <a:p>
            <a:r>
              <a:rPr lang="en-US" altLang="zh-TW" dirty="0"/>
              <a:t>if(b&gt;a):</a:t>
            </a:r>
          </a:p>
          <a:p>
            <a:r>
              <a:rPr lang="en-US" altLang="zh-TW" dirty="0"/>
              <a:t>    print(b)</a:t>
            </a:r>
          </a:p>
          <a:p>
            <a:r>
              <a:rPr lang="en-US" altLang="zh-TW" dirty="0"/>
              <a:t>else:</a:t>
            </a:r>
          </a:p>
          <a:p>
            <a:r>
              <a:rPr lang="en-US" altLang="zh-TW" dirty="0"/>
              <a:t>    print(a)</a:t>
            </a:r>
          </a:p>
          <a:p>
            <a:r>
              <a:rPr lang="en-US" altLang="zh-TW" dirty="0"/>
              <a:t>    print(b)</a:t>
            </a:r>
            <a:r>
              <a:rPr lang="zh-TW" altLang="en-US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#in </a:t>
            </a:r>
            <a:r>
              <a:rPr lang="en-US" altLang="zh-TW" dirty="0">
                <a:solidFill>
                  <a:srgbClr val="FF0000"/>
                </a:solidFill>
              </a:rPr>
              <a:t>if...</a:t>
            </a:r>
            <a:r>
              <a:rPr lang="en-US" altLang="zh-TW" dirty="0" smtClean="0">
                <a:solidFill>
                  <a:srgbClr val="FF0000"/>
                </a:solidFill>
              </a:rPr>
              <a:t>else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左大括弧 9"/>
          <p:cNvSpPr/>
          <p:nvPr/>
        </p:nvSpPr>
        <p:spPr>
          <a:xfrm>
            <a:off x="3091870" y="4029081"/>
            <a:ext cx="370579" cy="548376"/>
          </a:xfrm>
          <a:prstGeom prst="leftBrace">
            <a:avLst>
              <a:gd name="adj1" fmla="val 16044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cxnSpLocks/>
          </p:cNvCxnSpPr>
          <p:nvPr/>
        </p:nvCxnSpPr>
        <p:spPr>
          <a:xfrm flipH="1" flipV="1">
            <a:off x="3115635" y="5692500"/>
            <a:ext cx="1048082" cy="101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左大括弧 11"/>
          <p:cNvSpPr/>
          <p:nvPr/>
        </p:nvSpPr>
        <p:spPr>
          <a:xfrm>
            <a:off x="3075095" y="3356992"/>
            <a:ext cx="370579" cy="476126"/>
          </a:xfrm>
          <a:prstGeom prst="leftBrace">
            <a:avLst>
              <a:gd name="adj1" fmla="val 16044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3F1DDE4E-116E-44F9-94B9-EB975A55A672}"/>
              </a:ext>
            </a:extLst>
          </p:cNvPr>
          <p:cNvSpPr txBox="1">
            <a:spLocks/>
          </p:cNvSpPr>
          <p:nvPr/>
        </p:nvSpPr>
        <p:spPr>
          <a:xfrm>
            <a:off x="2051719" y="2155408"/>
            <a:ext cx="3456385" cy="346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E.g</a:t>
            </a:r>
            <a:r>
              <a:rPr lang="en-US" altLang="zh-TW" dirty="0"/>
              <a:t>2: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Result:</a:t>
            </a:r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18" name="矩形 14">
            <a:extLst>
              <a:ext uri="{FF2B5EF4-FFF2-40B4-BE49-F238E27FC236}">
                <a16:creationId xmlns:a16="http://schemas.microsoft.com/office/drawing/2014/main" id="{5206536F-D402-4DB1-B25C-8A206D749299}"/>
              </a:ext>
            </a:extLst>
          </p:cNvPr>
          <p:cNvSpPr/>
          <p:nvPr/>
        </p:nvSpPr>
        <p:spPr>
          <a:xfrm>
            <a:off x="4197108" y="5250947"/>
            <a:ext cx="194421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dirty="0" smtClean="0"/>
              <a:t>Because </a:t>
            </a:r>
            <a:r>
              <a:rPr lang="en-US" altLang="zh-TW" dirty="0"/>
              <a:t>b&gt;a is satisfied, output the result under </a:t>
            </a:r>
            <a:r>
              <a:rPr lang="en-US" altLang="zh-TW" dirty="0" smtClean="0"/>
              <a:t>the condition b&gt;a</a:t>
            </a:r>
            <a:endParaRPr lang="zh-TW" altLang="en-US" dirty="0" smtClean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3D433E78-AF4B-436F-8A21-7128644A35E5}"/>
              </a:ext>
            </a:extLst>
          </p:cNvPr>
          <p:cNvSpPr txBox="1">
            <a:spLocks/>
          </p:cNvSpPr>
          <p:nvPr/>
        </p:nvSpPr>
        <p:spPr>
          <a:xfrm>
            <a:off x="1247423" y="9699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000" dirty="0"/>
              <a:t>Indentation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7329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2189547" y="1931650"/>
            <a:ext cx="5334782" cy="38775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E.g</a:t>
            </a:r>
            <a:r>
              <a:rPr lang="en-US" altLang="zh-TW" dirty="0"/>
              <a:t>3: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Result:</a:t>
            </a:r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645" y="4349692"/>
            <a:ext cx="2115930" cy="168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8324B1-80E4-49A7-BFDA-B13F9CEA8FE0}"/>
              </a:ext>
            </a:extLst>
          </p:cNvPr>
          <p:cNvSpPr txBox="1"/>
          <p:nvPr/>
        </p:nvSpPr>
        <p:spPr>
          <a:xfrm>
            <a:off x="1835696" y="2422638"/>
            <a:ext cx="534324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dirty="0"/>
              <a:t>a=15</a:t>
            </a:r>
          </a:p>
          <a:p>
            <a:pPr marL="365760" lvl="1" indent="0">
              <a:buNone/>
            </a:pPr>
            <a:r>
              <a:rPr lang="en-US" altLang="zh-TW" dirty="0"/>
              <a:t>b=30</a:t>
            </a:r>
          </a:p>
          <a:p>
            <a:pPr marL="365760" lvl="1" indent="0">
              <a:buNone/>
            </a:pPr>
            <a:r>
              <a:rPr lang="en-US" altLang="zh-TW" dirty="0"/>
              <a:t>if(b&gt;a):print(b)</a:t>
            </a:r>
            <a:r>
              <a:rPr lang="en-US" altLang="zh-TW" dirty="0" err="1"/>
              <a:t>else:print</a:t>
            </a:r>
            <a:r>
              <a:rPr lang="en-US" altLang="zh-TW" dirty="0"/>
              <a:t>(a)print(b)</a:t>
            </a:r>
          </a:p>
          <a:p>
            <a:pPr marL="365760" lvl="1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# No </a:t>
            </a:r>
            <a:r>
              <a:rPr lang="en-US" altLang="zh-TW" dirty="0" smtClean="0">
                <a:solidFill>
                  <a:srgbClr val="FF0000"/>
                </a:solidFill>
              </a:rPr>
              <a:t>indentation will cause an unexpected </a:t>
            </a:r>
            <a:r>
              <a:rPr lang="en-US" altLang="zh-TW" dirty="0">
                <a:solidFill>
                  <a:srgbClr val="FF0000"/>
                </a:solidFill>
              </a:rPr>
              <a:t>error</a:t>
            </a:r>
            <a:endParaRPr lang="en-US" altLang="zh-TW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CB1E7928-D942-48DA-A92F-6592E637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Indentation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075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4000" dirty="0" smtClean="0"/>
              <a:t>Relational operators </a:t>
            </a:r>
            <a:br>
              <a:rPr lang="en-US" altLang="zh-TW" sz="4000" dirty="0" smtClean="0"/>
            </a:br>
            <a:r>
              <a:rPr lang="en-US" altLang="zh-TW" sz="4000" dirty="0" smtClean="0"/>
              <a:t>‘</a:t>
            </a:r>
            <a:r>
              <a:rPr lang="en-US" altLang="zh-TW" sz="4000" dirty="0"/>
              <a:t>and’ and ‘or’ in </a:t>
            </a:r>
            <a:r>
              <a:rPr lang="en-US" altLang="zh-TW" sz="4000" dirty="0" smtClean="0"/>
              <a:t>if…else</a:t>
            </a:r>
            <a:r>
              <a:rPr lang="en-US" altLang="zh-TW" sz="4000" dirty="0"/>
              <a:t>…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‘and’ </a:t>
            </a:r>
            <a:r>
              <a:rPr lang="en-US" dirty="0" smtClean="0">
                <a:solidFill>
                  <a:srgbClr val="000000"/>
                </a:solidFill>
                <a:latin typeface="Roboto"/>
              </a:rPr>
              <a:t>and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‘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Roboto"/>
              </a:rPr>
              <a:t>or’ </a:t>
            </a:r>
            <a:r>
              <a:rPr lang="en-US" dirty="0" smtClean="0">
                <a:solidFill>
                  <a:srgbClr val="000000"/>
                </a:solidFill>
                <a:latin typeface="Roboto"/>
              </a:rPr>
              <a:t>can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used to check for multiple conditions in an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Roboto"/>
              </a:rPr>
              <a:t>if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statement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96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 </a:t>
            </a:r>
            <a:r>
              <a:rPr lang="en-US" altLang="zh-TW" sz="4000" dirty="0"/>
              <a:t>‘and’ in </a:t>
            </a:r>
            <a:r>
              <a:rPr lang="en-US" altLang="zh-TW" sz="4000" dirty="0" smtClean="0"/>
              <a:t>if…else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Result:</a:t>
            </a:r>
          </a:p>
          <a:p>
            <a:pPr marL="365760" lvl="1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19EE1-D975-4A2F-ACDB-CD054F5E3C48}"/>
              </a:ext>
            </a:extLst>
          </p:cNvPr>
          <p:cNvSpPr txBox="1"/>
          <p:nvPr/>
        </p:nvSpPr>
        <p:spPr>
          <a:xfrm>
            <a:off x="1745276" y="2568621"/>
            <a:ext cx="635511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dirty="0"/>
              <a:t>a = 10</a:t>
            </a:r>
          </a:p>
          <a:p>
            <a:pPr marL="365760" lvl="1" indent="0">
              <a:buNone/>
            </a:pPr>
            <a:r>
              <a:rPr lang="en-US" altLang="zh-TW" dirty="0"/>
              <a:t>b = 10</a:t>
            </a:r>
          </a:p>
          <a:p>
            <a:pPr marL="365760" lvl="1" indent="0">
              <a:buNone/>
            </a:pPr>
            <a:r>
              <a:rPr lang="en-US" altLang="zh-TW" dirty="0"/>
              <a:t>if ((a&gt; 0) and (b&gt; 0)): </a:t>
            </a:r>
            <a:r>
              <a:rPr lang="en-US" altLang="zh-TW" dirty="0">
                <a:solidFill>
                  <a:srgbClr val="FF0000"/>
                </a:solidFill>
              </a:rPr>
              <a:t># check if multiple conditions are true</a:t>
            </a:r>
          </a:p>
          <a:p>
            <a:pPr marL="365760" lvl="1" indent="0">
              <a:buNone/>
            </a:pPr>
            <a:r>
              <a:rPr lang="en-US" altLang="zh-TW" dirty="0"/>
              <a:t>      print ("</a:t>
            </a:r>
            <a:r>
              <a:rPr lang="en-US" altLang="zh-TW" dirty="0" smtClean="0"/>
              <a:t>a and </a:t>
            </a:r>
            <a:r>
              <a:rPr lang="en-US" altLang="zh-TW" dirty="0"/>
              <a:t>b </a:t>
            </a:r>
            <a:r>
              <a:rPr lang="en-US" altLang="zh-TW" dirty="0" smtClean="0"/>
              <a:t>are </a:t>
            </a:r>
            <a:r>
              <a:rPr lang="en-US" altLang="zh-TW" dirty="0"/>
              <a:t>greater than 0")</a:t>
            </a:r>
          </a:p>
          <a:p>
            <a:pPr marL="365760" lvl="1" indent="0">
              <a:buNone/>
            </a:pPr>
            <a:r>
              <a:rPr lang="en-US" altLang="zh-TW" dirty="0"/>
              <a:t>else:</a:t>
            </a:r>
          </a:p>
          <a:p>
            <a:pPr marL="365760" lvl="1" indent="0">
              <a:buNone/>
            </a:pPr>
            <a:r>
              <a:rPr lang="en-US" altLang="zh-TW" dirty="0"/>
              <a:t>      print ("a, b at least one number not greater than 0")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5229201"/>
            <a:ext cx="5359387" cy="95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1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pPr marL="365760" lvl="1" indent="0">
              <a:buNone/>
            </a:pPr>
            <a:endParaRPr lang="en-US" altLang="zh-TW" sz="2400" dirty="0"/>
          </a:p>
          <a:p>
            <a:pPr marL="365760" lvl="1" indent="0">
              <a:buNone/>
            </a:pPr>
            <a:endParaRPr lang="en-US" altLang="zh-TW" sz="2400" dirty="0"/>
          </a:p>
          <a:p>
            <a:pPr marL="365760" lvl="1" indent="0">
              <a:buNone/>
            </a:pPr>
            <a:endParaRPr lang="en-US" altLang="zh-TW" sz="2400" dirty="0"/>
          </a:p>
          <a:p>
            <a:pPr marL="365760" lvl="1" indent="0">
              <a:buNone/>
            </a:pPr>
            <a:endParaRPr lang="en-US" altLang="zh-TW" sz="2400" dirty="0"/>
          </a:p>
          <a:p>
            <a:pPr marL="365760" lvl="1" indent="0">
              <a:buNone/>
            </a:pPr>
            <a:endParaRPr lang="en-US" altLang="zh-TW" sz="2400" dirty="0"/>
          </a:p>
          <a:p>
            <a:r>
              <a:rPr lang="en-US" altLang="zh-TW" dirty="0" smtClean="0"/>
              <a:t>Result: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E0AF9F13-F5AE-4160-AA53-9E1275FF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zh-TW" sz="4000" dirty="0" smtClean="0"/>
              <a:t>‘</a:t>
            </a:r>
            <a:r>
              <a:rPr lang="en-US" altLang="zh-TW" sz="4000" dirty="0"/>
              <a:t>or’ in </a:t>
            </a:r>
            <a:r>
              <a:rPr lang="en-US" altLang="zh-TW" sz="4000" dirty="0" smtClean="0"/>
              <a:t>if…else</a:t>
            </a:r>
            <a:endParaRPr lang="zh-TW" alt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719DB-BF90-47E5-ADDC-03F926FC7A87}"/>
              </a:ext>
            </a:extLst>
          </p:cNvPr>
          <p:cNvSpPr txBox="1"/>
          <p:nvPr/>
        </p:nvSpPr>
        <p:spPr>
          <a:xfrm>
            <a:off x="1095023" y="2636912"/>
            <a:ext cx="722139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a=10</a:t>
            </a:r>
          </a:p>
          <a:p>
            <a:pPr marL="365760" lvl="1" indent="0">
              <a:buNone/>
            </a:pPr>
            <a:r>
              <a:rPr lang="en-US" altLang="zh-TW" sz="2000" dirty="0"/>
              <a:t>b=-1</a:t>
            </a:r>
          </a:p>
          <a:p>
            <a:pPr marL="365760" lvl="1" indent="0">
              <a:buNone/>
            </a:pPr>
            <a:r>
              <a:rPr lang="en-US" altLang="zh-TW" sz="2000" dirty="0"/>
              <a:t>if((a&gt;0)or(b&gt;0)):</a:t>
            </a:r>
            <a:r>
              <a:rPr lang="en-US" altLang="zh-TW" sz="2000" dirty="0">
                <a:solidFill>
                  <a:srgbClr val="FF0000"/>
                </a:solidFill>
              </a:rPr>
              <a:t># Check whether one of the conditions is true</a:t>
            </a:r>
            <a:endParaRPr lang="zh-TW" altLang="en-US" sz="20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zh-TW" altLang="en-US" sz="2000" dirty="0"/>
              <a:t>    </a:t>
            </a:r>
            <a:r>
              <a:rPr lang="en-US" altLang="zh-TW" sz="2000" dirty="0"/>
              <a:t>print("</a:t>
            </a:r>
            <a:r>
              <a:rPr lang="en-US" altLang="zh-TW" sz="2000" dirty="0" err="1"/>
              <a:t>a,b</a:t>
            </a:r>
            <a:r>
              <a:rPr lang="en-US" altLang="zh-TW" sz="2000" dirty="0"/>
              <a:t> </a:t>
            </a:r>
            <a:r>
              <a:rPr lang="vi-VN" altLang="zh-TW" sz="2000" dirty="0"/>
              <a:t>a</a:t>
            </a:r>
            <a:r>
              <a:rPr lang="en-US" altLang="zh-TW" sz="2000" dirty="0"/>
              <a:t>t least one of them is greater than 0")</a:t>
            </a:r>
          </a:p>
          <a:p>
            <a:pPr marL="365760" lvl="1" indent="0">
              <a:buNone/>
            </a:pPr>
            <a:r>
              <a:rPr lang="en-US" altLang="zh-TW" sz="2000" dirty="0"/>
              <a:t>else:</a:t>
            </a:r>
          </a:p>
          <a:p>
            <a:pPr marL="365760" lvl="1" indent="0">
              <a:buNone/>
            </a:pPr>
            <a:r>
              <a:rPr lang="en-US" altLang="zh-TW" sz="2000" dirty="0"/>
              <a:t>    print("</a:t>
            </a:r>
            <a:r>
              <a:rPr lang="en-US" altLang="zh-TW" sz="2000" dirty="0" err="1"/>
              <a:t>a,b</a:t>
            </a:r>
            <a:r>
              <a:rPr lang="en-US" altLang="zh-TW" sz="2000" dirty="0"/>
              <a:t> </a:t>
            </a:r>
            <a:r>
              <a:rPr lang="vi-VN" altLang="zh-TW" sz="2000" dirty="0"/>
              <a:t>n</a:t>
            </a:r>
            <a:r>
              <a:rPr lang="en-US" altLang="zh-TW" sz="2000" dirty="0"/>
              <a:t>one greater than 0")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648F52-5CA4-4F82-9E2D-B6DF153D1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634" y="5223581"/>
            <a:ext cx="6157828" cy="6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8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zh-TW" sz="4000" dirty="0"/>
              <a:t>Sources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References:</a:t>
            </a:r>
          </a:p>
          <a:p>
            <a:pPr lvl="1"/>
            <a:r>
              <a:rPr lang="en-US" altLang="zh-TW" dirty="0">
                <a:hlinkClick r:id="rId2"/>
              </a:rPr>
              <a:t>http://openhome.cc/Gossip/Python/IOABC.html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http://www.pythondoc.com/pythontutorial3/introduction.html</a:t>
            </a:r>
            <a:endParaRPr lang="en-US" altLang="zh-TW" dirty="0"/>
          </a:p>
          <a:p>
            <a:pPr lvl="1"/>
            <a:r>
              <a:rPr lang="en-US" altLang="zh-TW" dirty="0">
                <a:hlinkClick r:id="rId4"/>
              </a:rPr>
              <a:t>http://pydoing.blogspot.tw/2011/01/python-operator.html</a:t>
            </a:r>
            <a:endParaRPr lang="en-US" altLang="zh-TW" dirty="0"/>
          </a:p>
          <a:p>
            <a:pPr lvl="1"/>
            <a:r>
              <a:rPr lang="en-US" altLang="zh-TW" dirty="0"/>
              <a:t>Python </a:t>
            </a:r>
            <a:r>
              <a:rPr lang="zh-TW" altLang="en-US" dirty="0"/>
              <a:t>深入淺出程式設計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92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zh-TW" sz="4000" dirty="0" smtClean="0"/>
              <a:t>Exer</a:t>
            </a:r>
            <a:r>
              <a:rPr lang="en-US" altLang="zh-TW" sz="4000" dirty="0" smtClean="0"/>
              <a:t>c</a:t>
            </a:r>
            <a:r>
              <a:rPr lang="vi-VN" altLang="zh-TW" sz="4000" dirty="0" smtClean="0"/>
              <a:t>ise</a:t>
            </a:r>
            <a:r>
              <a:rPr lang="zh-TW" altLang="en-US" sz="4000" dirty="0" smtClean="0"/>
              <a:t> </a:t>
            </a:r>
            <a:r>
              <a:rPr lang="en-US" altLang="zh-TW" sz="4000" dirty="0" smtClean="0"/>
              <a:t>1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/>
              <a:t>Design a program for the user to enter a score from 0 to 100. The score is displayed </a:t>
            </a:r>
            <a:r>
              <a:rPr lang="en-US" altLang="zh-TW" dirty="0" smtClean="0"/>
              <a:t>according to the following rules: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0 to 59 displays </a:t>
            </a:r>
            <a:r>
              <a:rPr lang="en-US" altLang="zh-TW" dirty="0" smtClean="0"/>
              <a:t>E,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 60 to 69 display D,</a:t>
            </a:r>
          </a:p>
          <a:p>
            <a:pPr marL="0" indent="0">
              <a:buNone/>
            </a:pPr>
            <a:r>
              <a:rPr lang="en-US" altLang="zh-TW" dirty="0"/>
              <a:t>    70 to 79 display C,</a:t>
            </a:r>
          </a:p>
          <a:p>
            <a:pPr marL="0" indent="0">
              <a:buNone/>
            </a:pPr>
            <a:r>
              <a:rPr lang="en-US" altLang="zh-TW" dirty="0"/>
              <a:t>    80 to 89 points display B,</a:t>
            </a:r>
          </a:p>
          <a:p>
            <a:pPr marL="0" indent="0">
              <a:buNone/>
            </a:pPr>
            <a:r>
              <a:rPr lang="en-US" altLang="zh-TW" dirty="0"/>
              <a:t>    90 to 100 points display A.</a:t>
            </a:r>
          </a:p>
          <a:p>
            <a:r>
              <a:rPr lang="en-US" altLang="zh-TW" dirty="0"/>
              <a:t>User input :</a:t>
            </a:r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dirty="0"/>
              <a:t>95</a:t>
            </a:r>
          </a:p>
          <a:p>
            <a:r>
              <a:rPr lang="en-US" altLang="zh-TW" dirty="0"/>
              <a:t>Result :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5229200"/>
            <a:ext cx="2508876" cy="10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3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zh-TW" sz="4000" dirty="0"/>
              <a:t>Exer</a:t>
            </a:r>
            <a:r>
              <a:rPr lang="en-US" altLang="zh-TW" sz="4000" dirty="0"/>
              <a:t>c</a:t>
            </a:r>
            <a:r>
              <a:rPr lang="vi-VN" altLang="zh-TW" sz="4000" dirty="0" smtClean="0"/>
              <a:t>ise</a:t>
            </a:r>
            <a:r>
              <a:rPr lang="en-US" altLang="zh-TW" sz="4000" dirty="0" smtClean="0"/>
              <a:t> 2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Design a program that requires the user to enter 3 integers, then display the maximum value and the minimum value of those 3 numbers</a:t>
            </a:r>
            <a:r>
              <a:rPr lang="en-US" altLang="zh-TW" dirty="0" smtClean="0"/>
              <a:t>.</a:t>
            </a:r>
            <a:endParaRPr lang="vi-VN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3501008"/>
            <a:ext cx="18764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9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377" y="591117"/>
            <a:ext cx="6965245" cy="1202485"/>
          </a:xfrm>
        </p:spPr>
        <p:txBody>
          <a:bodyPr>
            <a:normAutofit/>
          </a:bodyPr>
          <a:lstStyle/>
          <a:p>
            <a:r>
              <a:rPr lang="vi-VN" altLang="zh-TW" sz="4000" dirty="0"/>
              <a:t>Exer</a:t>
            </a:r>
            <a:r>
              <a:rPr lang="en-US" altLang="zh-TW" sz="4000" dirty="0"/>
              <a:t>c</a:t>
            </a:r>
            <a:r>
              <a:rPr lang="vi-VN" altLang="zh-TW" sz="4000" dirty="0" smtClean="0"/>
              <a:t>ise</a:t>
            </a:r>
            <a:r>
              <a:rPr lang="en-US" altLang="zh-TW" sz="4000" smtClean="0"/>
              <a:t> 3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6472" y="1528139"/>
            <a:ext cx="7371054" cy="4738744"/>
          </a:xfrm>
        </p:spPr>
        <p:txBody>
          <a:bodyPr>
            <a:normAutofit/>
          </a:bodyPr>
          <a:lstStyle/>
          <a:p>
            <a:pPr algn="just"/>
            <a:r>
              <a:rPr lang="en-US" sz="2200" b="0" i="0" dirty="0">
                <a:solidFill>
                  <a:srgbClr val="000000"/>
                </a:solidFill>
                <a:effectLst/>
              </a:rPr>
              <a:t>Design the program that allows the user to enter salary </a:t>
            </a:r>
            <a:r>
              <a:rPr lang="en-US" sz="2200" b="0" i="0" dirty="0" smtClean="0">
                <a:solidFill>
                  <a:srgbClr val="000000"/>
                </a:solidFill>
                <a:effectLst/>
              </a:rPr>
              <a:t>and show the </a:t>
            </a:r>
            <a:r>
              <a:rPr lang="en-US" sz="2200" dirty="0" smtClean="0">
                <a:solidFill>
                  <a:srgbClr val="000000"/>
                </a:solidFill>
              </a:rPr>
              <a:t>net </a:t>
            </a:r>
            <a:r>
              <a:rPr lang="en-US" sz="2200" b="0" i="0" dirty="0" smtClean="0">
                <a:solidFill>
                  <a:srgbClr val="000000"/>
                </a:solidFill>
                <a:effectLst/>
              </a:rPr>
              <a:t>salary (</a:t>
            </a:r>
            <a:r>
              <a:rPr lang="en-US" sz="2000" dirty="0" smtClean="0">
                <a:solidFill>
                  <a:srgbClr val="000000"/>
                </a:solidFill>
              </a:rPr>
              <a:t>the remaining salary </a:t>
            </a:r>
            <a:r>
              <a:rPr lang="en-US" altLang="zh-TW" sz="2000" dirty="0" smtClean="0">
                <a:solidFill>
                  <a:srgbClr val="000000"/>
                </a:solidFill>
              </a:rPr>
              <a:t>after </a:t>
            </a:r>
            <a:r>
              <a:rPr lang="en-US" altLang="zh-TW" sz="2000" dirty="0">
                <a:solidFill>
                  <a:srgbClr val="000000"/>
                </a:solidFill>
              </a:rPr>
              <a:t>tax </a:t>
            </a:r>
            <a:r>
              <a:rPr lang="en-US" altLang="zh-TW" sz="2000" dirty="0" smtClean="0">
                <a:solidFill>
                  <a:srgbClr val="000000"/>
                </a:solidFill>
              </a:rPr>
              <a:t>is deducted</a:t>
            </a:r>
            <a:r>
              <a:rPr lang="en-US" sz="2200" b="0" i="0" dirty="0" smtClean="0">
                <a:solidFill>
                  <a:srgbClr val="000000"/>
                </a:solidFill>
                <a:effectLst/>
              </a:rPr>
              <a:t>) on the </a:t>
            </a:r>
            <a:r>
              <a:rPr lang="en-US" sz="2200" dirty="0" smtClean="0">
                <a:solidFill>
                  <a:srgbClr val="000000"/>
                </a:solidFill>
              </a:rPr>
              <a:t>screen </a:t>
            </a:r>
            <a:r>
              <a:rPr lang="en-US" sz="2200" b="0" i="0" dirty="0" smtClean="0">
                <a:solidFill>
                  <a:srgbClr val="000000"/>
                </a:solidFill>
                <a:effectLst/>
              </a:rPr>
              <a:t>according to the income tax rules as follows.</a:t>
            </a:r>
          </a:p>
          <a:p>
            <a:pPr lvl="1" algn="just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30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% income tax if </a:t>
            </a:r>
            <a:r>
              <a:rPr lang="en-US" sz="2000" b="0" i="0" dirty="0" smtClean="0">
                <a:solidFill>
                  <a:srgbClr val="000000"/>
                </a:solidFill>
                <a:effectLst/>
              </a:rPr>
              <a:t>the salary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is </a:t>
            </a:r>
            <a:r>
              <a:rPr lang="en-US" sz="2000" b="0" i="0" dirty="0" smtClean="0">
                <a:solidFill>
                  <a:srgbClr val="000000"/>
                </a:solidFill>
                <a:effectLst/>
              </a:rPr>
              <a:t>greater than or equal to 25,000NTD</a:t>
            </a:r>
          </a:p>
          <a:p>
            <a:pPr lvl="1" algn="just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20% income tax if the salary is greater than or equal to 10,000NTD and less than 25,000NTD</a:t>
            </a:r>
          </a:p>
          <a:p>
            <a:pPr lvl="1" algn="just"/>
            <a:r>
              <a:rPr lang="en-US" sz="2000" b="0" i="0" dirty="0" smtClean="0">
                <a:solidFill>
                  <a:srgbClr val="000000"/>
                </a:solidFill>
                <a:effectLst/>
              </a:rPr>
              <a:t>10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% income tax if the salary is below </a:t>
            </a:r>
            <a:r>
              <a:rPr lang="en-US" sz="2000" b="0" i="0" dirty="0" smtClean="0">
                <a:solidFill>
                  <a:srgbClr val="000000"/>
                </a:solidFill>
                <a:effectLst/>
              </a:rPr>
              <a:t>10,000NTD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en-US" sz="2200" b="0" i="0" dirty="0">
                <a:solidFill>
                  <a:srgbClr val="000000"/>
                </a:solidFill>
                <a:effectLst/>
              </a:rPr>
              <a:t>Result :</a:t>
            </a:r>
            <a:endParaRPr lang="zh-TW" altLang="en-US" sz="2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985376"/>
            <a:ext cx="3816424" cy="10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3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zh-TW" sz="4000" dirty="0"/>
              <a:t>Exer</a:t>
            </a:r>
            <a:r>
              <a:rPr lang="en-US" altLang="zh-TW" sz="4000" dirty="0"/>
              <a:t>c</a:t>
            </a:r>
            <a:r>
              <a:rPr lang="vi-VN" altLang="zh-TW" sz="4000" dirty="0" smtClean="0"/>
              <a:t>ise</a:t>
            </a:r>
            <a:r>
              <a:rPr lang="en-US" altLang="zh-TW" sz="4000" dirty="0" smtClean="0"/>
              <a:t> </a:t>
            </a:r>
            <a:r>
              <a:rPr lang="en-US" altLang="zh-TW" sz="4000" dirty="0" smtClean="0"/>
              <a:t>4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Design a program that </a:t>
            </a:r>
            <a:r>
              <a:rPr lang="en-US" altLang="zh-TW" dirty="0" smtClean="0"/>
              <a:t>will ask the user to input a file name. And then, show the maximum value, minimum value, and mean value of the numbers listed in the file with the </a:t>
            </a:r>
            <a:r>
              <a:rPr lang="en-US" altLang="zh-TW" dirty="0" smtClean="0"/>
              <a:t>given filename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User </a:t>
            </a:r>
            <a:r>
              <a:rPr lang="en-US" altLang="zh-TW" dirty="0"/>
              <a:t>input :</a:t>
            </a:r>
          </a:p>
          <a:p>
            <a:pPr lvl="1"/>
            <a:r>
              <a:rPr lang="en-US" altLang="zh-TW" dirty="0" smtClean="0"/>
              <a:t>input.txt</a:t>
            </a:r>
          </a:p>
          <a:p>
            <a:r>
              <a:rPr lang="en-US" altLang="zh-TW" dirty="0" smtClean="0"/>
              <a:t>Result :</a:t>
            </a:r>
          </a:p>
          <a:p>
            <a:pPr lvl="1"/>
            <a:r>
              <a:rPr lang="en-US" altLang="zh-TW" dirty="0" smtClean="0"/>
              <a:t>Minimum value is 1</a:t>
            </a:r>
          </a:p>
          <a:p>
            <a:pPr lvl="1"/>
            <a:r>
              <a:rPr lang="en-US" altLang="zh-TW" dirty="0" smtClean="0"/>
              <a:t>Maximum value is 5</a:t>
            </a:r>
          </a:p>
          <a:p>
            <a:pPr lvl="1"/>
            <a:r>
              <a:rPr lang="en-US" altLang="zh-TW" dirty="0" smtClean="0"/>
              <a:t>Mean value is 3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671071" y="389645"/>
            <a:ext cx="913221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</a:p>
          <a:p>
            <a:r>
              <a:rPr lang="en-US" altLang="zh-TW" dirty="0"/>
              <a:t>4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</a:p>
          <a:p>
            <a:r>
              <a:rPr lang="en-US" altLang="zh-TW" dirty="0"/>
              <a:t>5</a:t>
            </a:r>
            <a:endParaRPr lang="en-US" altLang="zh-TW" dirty="0" smtClean="0"/>
          </a:p>
          <a:p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681019" y="496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Input.txt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926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Objectives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altLang="zh-TW" dirty="0"/>
              <a:t> </a:t>
            </a:r>
            <a:r>
              <a:rPr lang="en-US" altLang="zh-TW" dirty="0" smtClean="0"/>
              <a:t>This </a:t>
            </a:r>
            <a:r>
              <a:rPr lang="en-US" altLang="zh-TW" dirty="0"/>
              <a:t>chapter </a:t>
            </a:r>
            <a:r>
              <a:rPr lang="vi-VN" altLang="zh-TW" dirty="0"/>
              <a:t>introduces</a:t>
            </a:r>
            <a:r>
              <a:rPr lang="en-US" altLang="zh-TW" dirty="0"/>
              <a:t> 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/>
              <a:t>Basic </a:t>
            </a:r>
            <a:r>
              <a:rPr lang="en-US" altLang="zh-TW" dirty="0" smtClean="0"/>
              <a:t>usage of </a:t>
            </a:r>
            <a:r>
              <a:rPr lang="en-US" altLang="zh-TW" dirty="0"/>
              <a:t>i</a:t>
            </a:r>
            <a:r>
              <a:rPr lang="en-US" altLang="zh-TW" dirty="0" smtClean="0"/>
              <a:t>f…else</a:t>
            </a:r>
            <a:r>
              <a:rPr lang="en-US" altLang="zh-TW" dirty="0"/>
              <a:t>…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 smtClean="0"/>
              <a:t>Use ‘and</a:t>
            </a:r>
            <a:r>
              <a:rPr lang="en-US" altLang="zh-TW" dirty="0"/>
              <a:t>’ </a:t>
            </a:r>
            <a:r>
              <a:rPr lang="en-US" altLang="zh-TW" dirty="0" smtClean="0"/>
              <a:t>in if…else</a:t>
            </a:r>
            <a:r>
              <a:rPr lang="en-US" altLang="zh-TW" dirty="0"/>
              <a:t>…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altLang="zh-TW" dirty="0"/>
              <a:t>Use </a:t>
            </a:r>
            <a:r>
              <a:rPr lang="en-US" altLang="zh-TW" dirty="0" smtClean="0"/>
              <a:t>‘or’ </a:t>
            </a:r>
            <a:r>
              <a:rPr lang="en-US" altLang="zh-TW" dirty="0"/>
              <a:t>in </a:t>
            </a:r>
            <a:r>
              <a:rPr lang="en-US" altLang="zh-TW" dirty="0" smtClean="0"/>
              <a:t>if…else</a:t>
            </a:r>
            <a:r>
              <a:rPr lang="en-US" altLang="zh-TW" dirty="0"/>
              <a:t>…</a:t>
            </a:r>
          </a:p>
          <a:p>
            <a:pPr marL="822960" lvl="1" indent="-457200">
              <a:buFont typeface="+mj-lt"/>
              <a:buAutoNum type="arabicPeriod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5963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</a:t>
            </a:r>
            <a:r>
              <a:rPr lang="en-US" sz="4400" dirty="0" smtClean="0">
                <a:latin typeface="+mn-lt"/>
              </a:rPr>
              <a:t>f…else</a:t>
            </a:r>
            <a:endParaRPr lang="zh-TW" altLang="en-US" sz="4000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A0F689-0BB7-4A8C-9B8D-7E4F09B3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i</a:t>
            </a:r>
            <a:r>
              <a:rPr lang="en-US" dirty="0" smtClean="0"/>
              <a:t>f…else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Google Sans"/>
              </a:rPr>
              <a:t>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ea typeface="Google Sans"/>
              </a:rPr>
              <a:t>is a 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Google Sans"/>
              </a:rPr>
              <a:t>common </a:t>
            </a:r>
            <a:r>
              <a:rPr lang="en-US" i="0" dirty="0" smtClean="0">
                <a:solidFill>
                  <a:srgbClr val="000000"/>
                </a:solidFill>
                <a:effectLst/>
              </a:rPr>
              <a:t>conditional </a:t>
            </a:r>
            <a:r>
              <a:rPr lang="en-US" i="0" dirty="0">
                <a:solidFill>
                  <a:srgbClr val="000000"/>
                </a:solidFill>
                <a:effectLst/>
              </a:rPr>
              <a:t>statement 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Google Sans"/>
              </a:rPr>
              <a:t>in</a:t>
            </a:r>
            <a:r>
              <a:rPr kumimoji="0" lang="en-US" altLang="en-US" i="0" u="none" strike="noStrike" cap="none" normalizeH="0" dirty="0" smtClean="0">
                <a:ln>
                  <a:noFill/>
                </a:ln>
                <a:solidFill>
                  <a:srgbClr val="202124"/>
                </a:solidFill>
                <a:effectLst/>
                <a:ea typeface="Google Sans"/>
              </a:rPr>
              <a:t> a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ea typeface="Google Sans"/>
              </a:rPr>
              <a:t> programming language</a:t>
            </a:r>
            <a:r>
              <a:rPr kumimoji="0" lang="en-US" alt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r>
              <a:rPr lang="en-US" altLang="en-US" dirty="0">
                <a:ea typeface="euclid_circular_a"/>
              </a:rPr>
              <a:t>In </a:t>
            </a:r>
            <a:r>
              <a:rPr lang="en-US" altLang="en-US" dirty="0" smtClean="0">
                <a:ea typeface="euclid_circular_a"/>
              </a:rPr>
              <a:t>Python</a:t>
            </a:r>
          </a:p>
          <a:p>
            <a:pPr lvl="1" algn="just"/>
            <a:r>
              <a:rPr lang="en-US" altLang="en-US" dirty="0">
                <a:ea typeface="euclid_circular_a"/>
              </a:rPr>
              <a:t>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euclid_circular_a"/>
              </a:rPr>
              <a:t>f…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euclid_circular_a"/>
              </a:rPr>
              <a:t>elif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euclid_circular_a"/>
              </a:rPr>
              <a:t>…else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euclid_circular_a"/>
              </a:rPr>
              <a:t>statement is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euclid_circular_a"/>
              </a:rPr>
              <a:t>used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euclid_circular_a"/>
              </a:rPr>
              <a:t>for </a:t>
            </a:r>
            <a:r>
              <a:rPr lang="en-US" altLang="en-US" dirty="0">
                <a:ea typeface="euclid_circular_a"/>
              </a:rPr>
              <a:t>decision </a:t>
            </a:r>
            <a:r>
              <a:rPr lang="en-US" altLang="en-US" dirty="0" smtClean="0">
                <a:ea typeface="euclid_circular_a"/>
              </a:rPr>
              <a:t>making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02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i</a:t>
            </a:r>
            <a:r>
              <a:rPr lang="en-US" altLang="zh-TW" sz="4000" dirty="0" smtClean="0"/>
              <a:t>f…else</a:t>
            </a: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979712" y="1986498"/>
            <a:ext cx="2892936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Syntax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BB95ED-8317-4C99-BCE4-34612BB39B4A}"/>
              </a:ext>
            </a:extLst>
          </p:cNvPr>
          <p:cNvSpPr txBox="1"/>
          <p:nvPr/>
        </p:nvSpPr>
        <p:spPr>
          <a:xfrm>
            <a:off x="2483768" y="2767280"/>
            <a:ext cx="500506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/>
            <a:r>
              <a:rPr lang="en-US" altLang="zh-TW" sz="2000" dirty="0"/>
              <a:t>if (condition 1): </a:t>
            </a:r>
            <a:r>
              <a:rPr lang="en-US" altLang="zh-TW" sz="2000" dirty="0">
                <a:solidFill>
                  <a:srgbClr val="FF0000"/>
                </a:solidFill>
              </a:rPr>
              <a:t>#statement 1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en-US" altLang="zh-TW" sz="2000" dirty="0" err="1"/>
              <a:t>elif</a:t>
            </a:r>
            <a:r>
              <a:rPr lang="en-US" altLang="zh-TW" sz="2000" dirty="0"/>
              <a:t> (condition 2): </a:t>
            </a:r>
            <a:r>
              <a:rPr lang="en-US" altLang="zh-TW" sz="2000" dirty="0">
                <a:solidFill>
                  <a:srgbClr val="FF0000"/>
                </a:solidFill>
              </a:rPr>
              <a:t>#statement 2</a:t>
            </a:r>
            <a:r>
              <a:rPr lang="zh-TW" altLang="en-US" sz="2000" dirty="0"/>
              <a:t/>
            </a:r>
            <a:br>
              <a:rPr lang="zh-TW" altLang="en-US" sz="2000" dirty="0"/>
            </a:br>
            <a:r>
              <a:rPr lang="en-US" altLang="zh-TW" sz="2000" dirty="0"/>
              <a:t>else :</a:t>
            </a:r>
            <a:br>
              <a:rPr lang="en-US" altLang="zh-TW" sz="2000" dirty="0"/>
            </a:br>
            <a:r>
              <a:rPr lang="en-US" altLang="zh-TW" sz="2000" dirty="0"/>
              <a:t>    </a:t>
            </a:r>
            <a:r>
              <a:rPr lang="en-US" altLang="zh-TW" sz="2000" dirty="0">
                <a:solidFill>
                  <a:srgbClr val="FF0000"/>
                </a:solidFill>
              </a:rPr>
              <a:t>#statement</a:t>
            </a:r>
            <a:r>
              <a:rPr lang="vi-VN" altLang="zh-TW" sz="2000" dirty="0">
                <a:solidFill>
                  <a:srgbClr val="FF0000"/>
                </a:solidFill>
              </a:rPr>
              <a:t> 3</a:t>
            </a:r>
            <a:endParaRPr lang="en-US" altLang="zh-TW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1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132856"/>
            <a:ext cx="6196405" cy="3603812"/>
          </a:xfrm>
        </p:spPr>
        <p:txBody>
          <a:bodyPr>
            <a:normAutofit/>
          </a:bodyPr>
          <a:lstStyle/>
          <a:p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effectLst/>
                <a:ea typeface="Google Sans"/>
              </a:rPr>
              <a:t>The body of the if (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effectLst/>
                <a:ea typeface="Google Sans"/>
              </a:rPr>
              <a:t>elif</a:t>
            </a:r>
            <a:r>
              <a:rPr lang="en-US" altLang="en-US" dirty="0" smtClean="0">
                <a:ea typeface="Google Sans"/>
              </a:rPr>
              <a:t>, or else) statement is indicated by the indentation</a:t>
            </a:r>
          </a:p>
          <a:p>
            <a:pPr lvl="1"/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effectLst/>
                <a:ea typeface="Google Sans"/>
              </a:rPr>
              <a:t>The body starts with an indentation and ends before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effectLst/>
                <a:ea typeface="Google Sans"/>
              </a:rPr>
              <a:t> the first unindent line</a:t>
            </a:r>
          </a:p>
          <a:p>
            <a:pPr lvl="1"/>
            <a:r>
              <a:rPr lang="en-US" altLang="en-US" dirty="0" smtClean="0">
                <a:ea typeface="Google Sans"/>
              </a:rPr>
              <a:t>The body can be a compound statement</a:t>
            </a:r>
          </a:p>
          <a:p>
            <a:pPr lvl="2"/>
            <a:r>
              <a:rPr lang="en-US" altLang="en-US" dirty="0">
                <a:ea typeface="Google Sans"/>
              </a:rPr>
              <a:t>A compound statement is a statement comprise of group of </a:t>
            </a:r>
            <a:r>
              <a:rPr lang="en-US" altLang="en-US" dirty="0" smtClean="0">
                <a:ea typeface="Google Sans"/>
              </a:rPr>
              <a:t>statements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effectLst/>
              <a:ea typeface="Google San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928FA986-77F1-48B1-8589-CBBE7E03EC98}"/>
              </a:ext>
            </a:extLst>
          </p:cNvPr>
          <p:cNvSpPr txBox="1">
            <a:spLocks/>
          </p:cNvSpPr>
          <p:nvPr/>
        </p:nvSpPr>
        <p:spPr>
          <a:xfrm>
            <a:off x="1247423" y="9699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4000" dirty="0"/>
              <a:t>i</a:t>
            </a:r>
            <a:r>
              <a:rPr lang="en-US" altLang="zh-TW" sz="4000" dirty="0" smtClean="0"/>
              <a:t>f…else</a:t>
            </a:r>
            <a:r>
              <a:rPr lang="en-US" altLang="zh-TW" sz="4000" dirty="0"/>
              <a:t>…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6304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35132" y="635482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i</a:t>
            </a:r>
            <a:r>
              <a:rPr lang="en-US" altLang="zh-TW" sz="4000" dirty="0" smtClean="0"/>
              <a:t>f…else</a:t>
            </a:r>
            <a:r>
              <a:rPr lang="en-US" altLang="zh-TW" sz="4000" dirty="0"/>
              <a:t>…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53698" y="1581765"/>
            <a:ext cx="5436604" cy="4120026"/>
          </a:xfrm>
        </p:spPr>
        <p:txBody>
          <a:bodyPr>
            <a:noAutofit/>
          </a:bodyPr>
          <a:lstStyle/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365760" lvl="1" indent="0">
              <a:buNone/>
            </a:pPr>
            <a:endParaRPr lang="en-US" altLang="zh-TW" sz="2400" dirty="0"/>
          </a:p>
          <a:p>
            <a:r>
              <a:rPr lang="en-US" altLang="zh-TW" dirty="0"/>
              <a:t>Result:</a:t>
            </a:r>
          </a:p>
          <a:p>
            <a:pPr marL="365760" lvl="1" indent="0">
              <a:buNone/>
            </a:pPr>
            <a:endParaRPr lang="en-US" altLang="zh-TW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833917" y="6084687"/>
            <a:ext cx="43903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1800" dirty="0"/>
              <a:t> print(" Conditions 1 and 2 are invalid")</a:t>
            </a:r>
            <a:endParaRPr lang="en-US" altLang="zh-TW" dirty="0"/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4607938" y="5569942"/>
            <a:ext cx="612068" cy="368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9B45DA3-1C49-46D4-9B11-C46C1EA42B02}"/>
              </a:ext>
            </a:extLst>
          </p:cNvPr>
          <p:cNvSpPr txBox="1"/>
          <p:nvPr/>
        </p:nvSpPr>
        <p:spPr>
          <a:xfrm>
            <a:off x="2810799" y="1785185"/>
            <a:ext cx="554461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2000" dirty="0"/>
              <a:t>a=15 </a:t>
            </a:r>
            <a:r>
              <a:rPr lang="en-US" altLang="zh-TW" sz="2000" dirty="0">
                <a:solidFill>
                  <a:srgbClr val="FF0000"/>
                </a:solidFill>
              </a:rPr>
              <a:t># Define integer variable a</a:t>
            </a:r>
          </a:p>
          <a:p>
            <a:pPr marL="365760" lvl="1" indent="0">
              <a:buNone/>
            </a:pPr>
            <a:r>
              <a:rPr lang="en-US" altLang="zh-TW" sz="2000" dirty="0"/>
              <a:t>b=30 </a:t>
            </a:r>
            <a:r>
              <a:rPr lang="en-US" altLang="zh-TW" sz="2000" dirty="0">
                <a:solidFill>
                  <a:srgbClr val="FF0000"/>
                </a:solidFill>
              </a:rPr>
              <a:t># Define integer variable b</a:t>
            </a:r>
          </a:p>
          <a:p>
            <a:pPr marL="365760" lvl="1" indent="0">
              <a:buNone/>
            </a:pPr>
            <a:r>
              <a:rPr lang="en-US" altLang="zh-TW" sz="2000" dirty="0"/>
              <a:t>c=45 </a:t>
            </a:r>
            <a:r>
              <a:rPr lang="en-US" altLang="zh-TW" sz="2000" dirty="0">
                <a:solidFill>
                  <a:srgbClr val="FF0000"/>
                </a:solidFill>
              </a:rPr>
              <a:t># Define integer variable c</a:t>
            </a:r>
          </a:p>
          <a:p>
            <a:pPr marL="365760" lvl="1" indent="0">
              <a:buNone/>
            </a:pPr>
            <a:r>
              <a:rPr lang="en-US" altLang="zh-TW" sz="2000" dirty="0"/>
              <a:t>if(a&gt;b):</a:t>
            </a:r>
          </a:p>
          <a:p>
            <a:pPr marL="365760" lvl="1" indent="0">
              <a:buNone/>
            </a:pPr>
            <a:r>
              <a:rPr lang="en-US" altLang="zh-TW" sz="2000" dirty="0"/>
              <a:t>    print(" Condition </a:t>
            </a:r>
            <a:r>
              <a:rPr lang="vi-VN" altLang="zh-TW" sz="2000" dirty="0"/>
              <a:t>1</a:t>
            </a:r>
            <a:r>
              <a:rPr lang="en-US" altLang="zh-TW" sz="2000" dirty="0"/>
              <a:t> hold ")</a:t>
            </a:r>
          </a:p>
          <a:p>
            <a:pPr marL="365760" lvl="1" indent="0">
              <a:buNone/>
            </a:pPr>
            <a:r>
              <a:rPr lang="en-US" altLang="zh-TW" sz="2000" dirty="0" err="1"/>
              <a:t>elif</a:t>
            </a:r>
            <a:r>
              <a:rPr lang="en-US" altLang="zh-TW" sz="2000" dirty="0"/>
              <a:t>(b&gt;c):</a:t>
            </a:r>
          </a:p>
          <a:p>
            <a:pPr marL="365760" lvl="1" indent="0">
              <a:buNone/>
            </a:pPr>
            <a:r>
              <a:rPr lang="en-US" altLang="zh-TW" sz="2000" dirty="0"/>
              <a:t>    print(" Condition 2 hold")</a:t>
            </a:r>
          </a:p>
          <a:p>
            <a:pPr marL="365760" lvl="1" indent="0">
              <a:buNone/>
            </a:pPr>
            <a:r>
              <a:rPr lang="en-US" altLang="zh-TW" sz="2000" dirty="0"/>
              <a:t>else:</a:t>
            </a:r>
          </a:p>
          <a:p>
            <a:pPr marL="365760" lvl="1" indent="0">
              <a:buNone/>
            </a:pPr>
            <a:r>
              <a:rPr lang="en-US" altLang="zh-TW" sz="2000" dirty="0"/>
              <a:t>    print(" Conditions 1 and 2 are invalid")</a:t>
            </a: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78EC5D-0FB1-456A-B365-F5A5FE032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72" y="5120818"/>
            <a:ext cx="4739531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i</a:t>
            </a:r>
            <a:r>
              <a:rPr lang="en-US" altLang="zh-TW" sz="4000" dirty="0" smtClean="0"/>
              <a:t>f…else</a:t>
            </a:r>
            <a:r>
              <a:rPr lang="en-US" altLang="zh-TW" sz="4000" dirty="0"/>
              <a:t>…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907704" y="2170212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E.g</a:t>
            </a:r>
            <a:r>
              <a:rPr lang="en-US" altLang="zh-TW" dirty="0"/>
              <a:t>:</a:t>
            </a:r>
          </a:p>
          <a:p>
            <a:pPr marL="365760" lvl="1" indent="0">
              <a:buNone/>
            </a:pPr>
            <a:endParaRPr lang="en-US" altLang="zh-TW" sz="2000" dirty="0"/>
          </a:p>
          <a:p>
            <a:pPr marL="365760" lvl="1" indent="0">
              <a:buNone/>
            </a:pPr>
            <a:endParaRPr lang="en-US" altLang="zh-TW" sz="2000" dirty="0"/>
          </a:p>
          <a:p>
            <a:pPr marL="365760" lvl="1" indent="0">
              <a:buNone/>
            </a:pPr>
            <a:endParaRPr lang="en-US" altLang="zh-TW" sz="2000" dirty="0"/>
          </a:p>
          <a:p>
            <a:pPr marL="365760" lvl="1" indent="0">
              <a:buNone/>
            </a:pPr>
            <a:endParaRPr lang="en-US" altLang="zh-TW" sz="2000" dirty="0"/>
          </a:p>
          <a:p>
            <a:pPr marL="365760" lvl="1" indent="0">
              <a:buNone/>
            </a:pPr>
            <a:endParaRPr lang="en-US" altLang="zh-TW" sz="2000" dirty="0"/>
          </a:p>
          <a:p>
            <a:r>
              <a:rPr lang="en-US" altLang="zh-TW" dirty="0"/>
              <a:t>Result:</a:t>
            </a:r>
          </a:p>
          <a:p>
            <a:pPr marL="365760" lvl="1" indent="0">
              <a:buNone/>
            </a:pPr>
            <a:r>
              <a:rPr lang="en-US" altLang="zh-TW" dirty="0"/>
              <a:t>enter 1:			 enter 5:</a:t>
            </a:r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35E57-2767-4A36-BD10-F24E5973BDB2}"/>
              </a:ext>
            </a:extLst>
          </p:cNvPr>
          <p:cNvSpPr txBox="1"/>
          <p:nvPr/>
        </p:nvSpPr>
        <p:spPr>
          <a:xfrm>
            <a:off x="2317553" y="2707303"/>
            <a:ext cx="5310336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en-US" altLang="zh-TW" sz="1800" dirty="0"/>
              <a:t>guess=int (input(" Please guess the number: "))</a:t>
            </a:r>
            <a:r>
              <a:rPr lang="en-US" altLang="zh-TW" sz="1800" dirty="0">
                <a:solidFill>
                  <a:srgbClr val="FF0000"/>
                </a:solidFill>
              </a:rPr>
              <a:t> </a:t>
            </a:r>
          </a:p>
          <a:p>
            <a:pPr marL="365760" lvl="1" indent="0">
              <a:buNone/>
            </a:pPr>
            <a:r>
              <a:rPr lang="en-US" altLang="zh-TW" sz="1800" dirty="0">
                <a:solidFill>
                  <a:srgbClr val="FF0000"/>
                </a:solidFill>
              </a:rPr>
              <a:t>#Convert the string to an integer</a:t>
            </a:r>
            <a:endParaRPr lang="vi-VN" altLang="zh-TW" sz="1800" dirty="0">
              <a:solidFill>
                <a:srgbClr val="FF0000"/>
              </a:solidFill>
            </a:endParaRPr>
          </a:p>
          <a:p>
            <a:pPr marL="365760" lvl="1" indent="0">
              <a:buNone/>
            </a:pPr>
            <a:r>
              <a:rPr lang="en-US" altLang="zh-TW" sz="1800" dirty="0"/>
              <a:t>if(guess==5):</a:t>
            </a:r>
          </a:p>
          <a:p>
            <a:pPr marL="365760" lvl="1" indent="0">
              <a:buNone/>
            </a:pPr>
            <a:r>
              <a:rPr lang="en-US" altLang="zh-TW" sz="1800" dirty="0"/>
              <a:t>    print("win")</a:t>
            </a:r>
          </a:p>
          <a:p>
            <a:pPr marL="365760" lvl="1" indent="0">
              <a:buNone/>
            </a:pPr>
            <a:r>
              <a:rPr lang="en-US" altLang="zh-TW" sz="1800" dirty="0"/>
              <a:t>else:</a:t>
            </a:r>
          </a:p>
          <a:p>
            <a:pPr marL="365760" lvl="1" indent="0">
              <a:buNone/>
            </a:pPr>
            <a:r>
              <a:rPr lang="en-US" altLang="zh-TW" sz="1800" dirty="0"/>
              <a:t>    print("lose")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9BB651-4617-4B3B-9AC9-03D44E90E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375" y="5413864"/>
            <a:ext cx="2152650" cy="790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186D2E-AB7D-49E3-B13A-66C94A5C2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866" y="5428241"/>
            <a:ext cx="2600155" cy="74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3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smtClean="0"/>
              <a:t>Indentation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In the </a:t>
            </a:r>
            <a:r>
              <a:rPr lang="en-US" altLang="zh-TW" b="1" dirty="0"/>
              <a:t>if</a:t>
            </a:r>
            <a:r>
              <a:rPr lang="en-US" altLang="zh-TW" dirty="0"/>
              <a:t>...</a:t>
            </a:r>
            <a:r>
              <a:rPr lang="en-US" altLang="zh-TW" b="1" dirty="0"/>
              <a:t>else</a:t>
            </a:r>
            <a:r>
              <a:rPr lang="en-US" altLang="zh-TW" dirty="0"/>
              <a:t>... statement, different indentation may </a:t>
            </a:r>
            <a:r>
              <a:rPr lang="en-US" altLang="zh-TW" dirty="0" smtClean="0"/>
              <a:t>have </a:t>
            </a:r>
            <a:r>
              <a:rPr lang="en-US" altLang="zh-TW" dirty="0"/>
              <a:t>different output </a:t>
            </a:r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296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F4364-13DB-4B84-B596-2F49C4653971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104189" y="2663068"/>
            <a:ext cx="2544094" cy="23083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dirty="0"/>
              <a:t>a=15</a:t>
            </a:r>
          </a:p>
          <a:p>
            <a:r>
              <a:rPr lang="en-US" altLang="zh-TW" dirty="0"/>
              <a:t>b=30</a:t>
            </a:r>
          </a:p>
          <a:p>
            <a:r>
              <a:rPr lang="en-US" altLang="zh-TW" dirty="0"/>
              <a:t>if(b&gt;a):</a:t>
            </a:r>
          </a:p>
          <a:p>
            <a:r>
              <a:rPr lang="en-US" altLang="zh-TW" dirty="0"/>
              <a:t>    print(b)</a:t>
            </a:r>
          </a:p>
          <a:p>
            <a:r>
              <a:rPr lang="en-US" altLang="zh-TW" dirty="0"/>
              <a:t>else:</a:t>
            </a:r>
          </a:p>
          <a:p>
            <a:r>
              <a:rPr lang="en-US" altLang="zh-TW" dirty="0"/>
              <a:t>    print(a)</a:t>
            </a:r>
          </a:p>
          <a:p>
            <a:r>
              <a:rPr lang="en-US" altLang="zh-TW" dirty="0"/>
              <a:t>print(b)	</a:t>
            </a:r>
            <a:r>
              <a:rPr lang="en-US" altLang="zh-TW" dirty="0" smtClean="0">
                <a:solidFill>
                  <a:srgbClr val="FF0000"/>
                </a:solidFill>
              </a:rPr>
              <a:t>#not in if…else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12" name="左大括弧 11"/>
          <p:cNvSpPr/>
          <p:nvPr/>
        </p:nvSpPr>
        <p:spPr>
          <a:xfrm>
            <a:off x="2733610" y="3877027"/>
            <a:ext cx="370579" cy="382163"/>
          </a:xfrm>
          <a:prstGeom prst="leftBrace">
            <a:avLst>
              <a:gd name="adj1" fmla="val 16044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2051719" y="2155408"/>
            <a:ext cx="3456385" cy="346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altLang="zh-TW" dirty="0"/>
              <a:t>E.g</a:t>
            </a:r>
            <a:r>
              <a:rPr lang="en-US" altLang="zh-TW" dirty="0"/>
              <a:t>1: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Result:</a:t>
            </a:r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t="76584" r="71321" b="14602"/>
          <a:stretch/>
        </p:blipFill>
        <p:spPr bwMode="auto">
          <a:xfrm>
            <a:off x="2557253" y="5373216"/>
            <a:ext cx="2230769" cy="77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31608" y="5487330"/>
            <a:ext cx="208823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dirty="0" smtClean="0"/>
              <a:t>Because </a:t>
            </a:r>
            <a:r>
              <a:rPr lang="en-US" altLang="zh-TW" dirty="0"/>
              <a:t>b&gt;a is </a:t>
            </a:r>
            <a:r>
              <a:rPr lang="en-US" altLang="zh-TW" dirty="0" smtClean="0"/>
              <a:t>satisfied, output the result under the </a:t>
            </a:r>
            <a:r>
              <a:rPr lang="en-US" altLang="zh-TW" dirty="0"/>
              <a:t>condition b&gt;a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051719" y="5622637"/>
            <a:ext cx="473411" cy="9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770659" y="5539533"/>
            <a:ext cx="389029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TW" dirty="0"/>
              <a:t>print (b</a:t>
            </a:r>
            <a:r>
              <a:rPr lang="en-US" altLang="zh-TW" dirty="0" smtClean="0"/>
              <a:t>) that is </a:t>
            </a:r>
            <a:r>
              <a:rPr lang="en-US" altLang="zh-TW" dirty="0"/>
              <a:t>in the last line of the code </a:t>
            </a:r>
            <a:r>
              <a:rPr lang="en-US" altLang="zh-TW" dirty="0" smtClean="0"/>
              <a:t>is always executed because </a:t>
            </a:r>
            <a:r>
              <a:rPr lang="en-US" altLang="zh-TW" dirty="0"/>
              <a:t>it is not </a:t>
            </a:r>
            <a:r>
              <a:rPr lang="en-US" altLang="zh-TW" dirty="0" smtClean="0"/>
              <a:t>included in </a:t>
            </a:r>
            <a:r>
              <a:rPr lang="en-US" altLang="zh-TW" dirty="0"/>
              <a:t>the </a:t>
            </a:r>
            <a:r>
              <a:rPr lang="en-US" altLang="zh-TW" dirty="0" smtClean="0"/>
              <a:t>conditional statement</a:t>
            </a:r>
            <a:endParaRPr lang="zh-TW" altLang="en-US" dirty="0"/>
          </a:p>
        </p:txBody>
      </p:sp>
      <p:cxnSp>
        <p:nvCxnSpPr>
          <p:cNvPr id="19" name="直線單箭頭接點 18"/>
          <p:cNvCxnSpPr>
            <a:stCxn id="18" idx="1"/>
          </p:cNvCxnSpPr>
          <p:nvPr/>
        </p:nvCxnSpPr>
        <p:spPr>
          <a:xfrm flipH="1" flipV="1">
            <a:off x="2762549" y="5816780"/>
            <a:ext cx="1008110" cy="322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左大括弧 16"/>
          <p:cNvSpPr/>
          <p:nvPr/>
        </p:nvSpPr>
        <p:spPr>
          <a:xfrm>
            <a:off x="2698347" y="3356992"/>
            <a:ext cx="370579" cy="382163"/>
          </a:xfrm>
          <a:prstGeom prst="leftBrace">
            <a:avLst>
              <a:gd name="adj1" fmla="val 16044"/>
              <a:gd name="adj2" fmla="val 50000"/>
            </a:avLst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73F78E11-499C-4F8F-9423-C0B72FB0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zh-TW" sz="4000" dirty="0"/>
              <a:t>Indentation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15878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4145</TotalTime>
  <Words>762</Words>
  <Application>Microsoft Office PowerPoint</Application>
  <PresentationFormat>如螢幕大小 (4:3)</PresentationFormat>
  <Paragraphs>186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euclid_circular_a</vt:lpstr>
      <vt:lpstr>Google Sans</vt:lpstr>
      <vt:lpstr>Roboto</vt:lpstr>
      <vt:lpstr>微軟正黑體</vt:lpstr>
      <vt:lpstr>新細明體</vt:lpstr>
      <vt:lpstr>Arial</vt:lpstr>
      <vt:lpstr>Brush Script MT</vt:lpstr>
      <vt:lpstr>Franklin Gothic Book</vt:lpstr>
      <vt:lpstr>Rage Italic</vt:lpstr>
      <vt:lpstr>圖釘</vt:lpstr>
      <vt:lpstr> if…else  conditional statement</vt:lpstr>
      <vt:lpstr>Objectives</vt:lpstr>
      <vt:lpstr>if…else</vt:lpstr>
      <vt:lpstr>if…else</vt:lpstr>
      <vt:lpstr>PowerPoint 簡報</vt:lpstr>
      <vt:lpstr>if…else…</vt:lpstr>
      <vt:lpstr>if…else…</vt:lpstr>
      <vt:lpstr>Indentation</vt:lpstr>
      <vt:lpstr>Indentation</vt:lpstr>
      <vt:lpstr>PowerPoint 簡報</vt:lpstr>
      <vt:lpstr>Indentation</vt:lpstr>
      <vt:lpstr>Relational operators  ‘and’ and ‘or’ in if…else…</vt:lpstr>
      <vt:lpstr> ‘and’ in if…else</vt:lpstr>
      <vt:lpstr>‘or’ in if…else</vt:lpstr>
      <vt:lpstr>Sources</vt:lpstr>
      <vt:lpstr>Exercise 1</vt:lpstr>
      <vt:lpstr>Exercise 2</vt:lpstr>
      <vt:lpstr>Exercise 3</vt:lpstr>
      <vt:lpstr>Exercise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流程控制</dc:title>
  <dc:creator>weng1</dc:creator>
  <cp:lastModifiedBy>user</cp:lastModifiedBy>
  <cp:revision>88</cp:revision>
  <dcterms:created xsi:type="dcterms:W3CDTF">2015-07-21T05:58:14Z</dcterms:created>
  <dcterms:modified xsi:type="dcterms:W3CDTF">2021-03-09T01:46:30Z</dcterms:modified>
</cp:coreProperties>
</file>